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 id="265" r:id="rId14"/>
    <p:sldId id="262" r:id="rId15"/>
    <p:sldId id="263" r:id="rId16"/>
    <p:sldId id="286" r:id="rId17"/>
    <p:sldId id="266" r:id="rId18"/>
    <p:sldId id="267" r:id="rId19"/>
    <p:sldId id="270" r:id="rId20"/>
    <p:sldId id="268" r:id="rId21"/>
    <p:sldId id="271" r:id="rId22"/>
    <p:sldId id="273" r:id="rId23"/>
    <p:sldId id="284" r:id="rId24"/>
    <p:sldId id="28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219441-EE12-4960-81EB-EDE738FBC38F}" type="slidenum">
              <a:rPr lang="en-US" smtClean="0"/>
              <a:t>1</a:t>
            </a:fld>
            <a:endParaRPr lang="en-US"/>
          </a:p>
        </p:txBody>
      </p:sp>
    </p:spTree>
    <p:extLst>
      <p:ext uri="{BB962C8B-B14F-4D97-AF65-F5344CB8AC3E}">
        <p14:creationId xmlns:p14="http://schemas.microsoft.com/office/powerpoint/2010/main" val="435623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demo with wood MLC &amp; light</a:t>
            </a:r>
          </a:p>
        </p:txBody>
      </p:sp>
      <p:sp>
        <p:nvSpPr>
          <p:cNvPr id="4" name="Slide Number Placeholder 3"/>
          <p:cNvSpPr>
            <a:spLocks noGrp="1"/>
          </p:cNvSpPr>
          <p:nvPr>
            <p:ph type="sldNum" sz="quarter" idx="5"/>
          </p:nvPr>
        </p:nvSpPr>
        <p:spPr/>
        <p:txBody>
          <a:bodyPr/>
          <a:lstStyle/>
          <a:p>
            <a:fld id="{7AE7B803-5FCA-474D-9C85-BE7A636F01C1}" type="slidenum">
              <a:rPr lang="en-US" smtClean="0"/>
              <a:t>13</a:t>
            </a:fld>
            <a:endParaRPr lang="en-US"/>
          </a:p>
        </p:txBody>
      </p:sp>
    </p:spTree>
    <p:extLst>
      <p:ext uri="{BB962C8B-B14F-4D97-AF65-F5344CB8AC3E}">
        <p14:creationId xmlns:p14="http://schemas.microsoft.com/office/powerpoint/2010/main" val="692522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14</a:t>
            </a:fld>
            <a:endParaRPr lang="en-US"/>
          </a:p>
        </p:txBody>
      </p:sp>
    </p:spTree>
    <p:extLst>
      <p:ext uri="{BB962C8B-B14F-4D97-AF65-F5344CB8AC3E}">
        <p14:creationId xmlns:p14="http://schemas.microsoft.com/office/powerpoint/2010/main" val="482090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16</a:t>
            </a:fld>
            <a:endParaRPr lang="en-US"/>
          </a:p>
        </p:txBody>
      </p:sp>
    </p:spTree>
    <p:extLst>
      <p:ext uri="{BB962C8B-B14F-4D97-AF65-F5344CB8AC3E}">
        <p14:creationId xmlns:p14="http://schemas.microsoft.com/office/powerpoint/2010/main" val="1934344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20</a:t>
            </a:fld>
            <a:endParaRPr lang="en-US"/>
          </a:p>
        </p:txBody>
      </p:sp>
    </p:spTree>
    <p:extLst>
      <p:ext uri="{BB962C8B-B14F-4D97-AF65-F5344CB8AC3E}">
        <p14:creationId xmlns:p14="http://schemas.microsoft.com/office/powerpoint/2010/main" val="731921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Ideally, we want to minimize the dose on OARs while meeting the DVH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practice, meeting all DVH objectives isn’t possible, so we try to </a:t>
            </a:r>
            <a:r>
              <a:rPr lang="en-US" dirty="0" err="1"/>
              <a:t>to</a:t>
            </a:r>
            <a:r>
              <a:rPr lang="en-US" dirty="0"/>
              <a:t> be as close as possible to meeting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21</a:t>
            </a:fld>
            <a:endParaRPr lang="en-US"/>
          </a:p>
        </p:txBody>
      </p:sp>
    </p:spTree>
    <p:extLst>
      <p:ext uri="{BB962C8B-B14F-4D97-AF65-F5344CB8AC3E}">
        <p14:creationId xmlns:p14="http://schemas.microsoft.com/office/powerpoint/2010/main" val="87364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6/15/2023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6/15/2023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6/15/2023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6/15/2023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6/15/2023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6/15/2023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6/15/2023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6/15/2023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6/15/2023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6/15/2023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6/15/2023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6/15/2023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notesSlide" Target="../notesSlides/notesSlide1.xml"/><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1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55.png"/><Relationship Id="rId7"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53.jpg"/><Relationship Id="rId11" Type="http://schemas.openxmlformats.org/officeDocument/2006/relationships/image" Target="../media/image59.svg"/><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image" Target="../media/image56.sv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58.png"/><Relationship Id="rId7"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59.svg"/><Relationship Id="rId9"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70.jpg"/></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7.svg"/></Relationships>
</file>

<file path=ppt/slides/_rels/slide18.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9.png"/><Relationship Id="rId7"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83.png"/><Relationship Id="rId4" Type="http://schemas.openxmlformats.org/officeDocument/2006/relationships/image" Target="../media/image87.png"/></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27.png"/><Relationship Id="rId12" Type="http://schemas.openxmlformats.org/officeDocument/2006/relationships/image" Target="../media/image32.jpg"/><Relationship Id="rId2" Type="http://schemas.openxmlformats.org/officeDocument/2006/relationships/notesSlide" Target="../notesSlides/notesSlide3.xml"/><Relationship Id="rId16"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38.jpe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40.sv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pic>
        <p:nvPicPr>
          <p:cNvPr id="4" name="Graphic 3">
            <a:extLst>
              <a:ext uri="{FF2B5EF4-FFF2-40B4-BE49-F238E27FC236}">
                <a16:creationId xmlns:a16="http://schemas.microsoft.com/office/drawing/2014/main" id="{DAB989F4-55FD-B679-6769-6C0876CCD3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02440" y="358579"/>
            <a:ext cx="2002802" cy="1038596"/>
          </a:xfrm>
          <a:prstGeom prst="rect">
            <a:avLst/>
          </a:prstGeom>
        </p:spPr>
      </p:pic>
      <p:pic>
        <p:nvPicPr>
          <p:cNvPr id="5" name="Graphic 4">
            <a:extLst>
              <a:ext uri="{FF2B5EF4-FFF2-40B4-BE49-F238E27FC236}">
                <a16:creationId xmlns:a16="http://schemas.microsoft.com/office/drawing/2014/main" id="{B023FDC0-D008-1D97-E1C0-45D51D4CE1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67592" y="353816"/>
            <a:ext cx="1038596" cy="1038596"/>
          </a:xfrm>
          <a:prstGeom prst="rect">
            <a:avLst/>
          </a:prstGeom>
        </p:spPr>
      </p:pic>
      <p:pic>
        <p:nvPicPr>
          <p:cNvPr id="6" name="Graphic 5">
            <a:extLst>
              <a:ext uri="{FF2B5EF4-FFF2-40B4-BE49-F238E27FC236}">
                <a16:creationId xmlns:a16="http://schemas.microsoft.com/office/drawing/2014/main" id="{4F469ECF-261F-B25B-700E-3DD7D6388B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04772" y="527521"/>
            <a:ext cx="1935318" cy="691185"/>
          </a:xfrm>
          <a:prstGeom prst="rect">
            <a:avLst/>
          </a:prstGeom>
        </p:spPr>
      </p:pic>
      <p:pic>
        <p:nvPicPr>
          <p:cNvPr id="7" name="Graphic 6">
            <a:extLst>
              <a:ext uri="{FF2B5EF4-FFF2-40B4-BE49-F238E27FC236}">
                <a16:creationId xmlns:a16="http://schemas.microsoft.com/office/drawing/2014/main" id="{C7EEB3C5-498E-DDBD-5B9D-313EABE74A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5812" y="197469"/>
            <a:ext cx="1801720" cy="1351290"/>
          </a:xfrm>
          <a:prstGeom prst="rect">
            <a:avLst/>
          </a:prstGeom>
        </p:spPr>
      </p:pic>
      <p:pic>
        <p:nvPicPr>
          <p:cNvPr id="8" name="Graphic 7">
            <a:extLst>
              <a:ext uri="{FF2B5EF4-FFF2-40B4-BE49-F238E27FC236}">
                <a16:creationId xmlns:a16="http://schemas.microsoft.com/office/drawing/2014/main" id="{6EFFB268-4A66-1AF2-9994-DB374BF2D2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49882" y="450267"/>
            <a:ext cx="2192540" cy="845694"/>
          </a:xfrm>
          <a:prstGeom prst="rect">
            <a:avLst/>
          </a:prstGeom>
        </p:spPr>
      </p:pic>
      <p:pic>
        <p:nvPicPr>
          <p:cNvPr id="10" name="Graphic 9">
            <a:extLst>
              <a:ext uri="{FF2B5EF4-FFF2-40B4-BE49-F238E27FC236}">
                <a16:creationId xmlns:a16="http://schemas.microsoft.com/office/drawing/2014/main" id="{5E1ACC80-E24A-FD7A-E8AD-1F34B87A8E2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85812" y="5866601"/>
            <a:ext cx="2381791" cy="793930"/>
          </a:xfrm>
          <a:prstGeom prst="rect">
            <a:avLst/>
          </a:prstGeom>
        </p:spPr>
      </p:pic>
      <p:pic>
        <p:nvPicPr>
          <p:cNvPr id="12" name="Graphic 11">
            <a:extLst>
              <a:ext uri="{FF2B5EF4-FFF2-40B4-BE49-F238E27FC236}">
                <a16:creationId xmlns:a16="http://schemas.microsoft.com/office/drawing/2014/main" id="{0C340A39-D6B5-C49D-F984-ADF73F939A4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435248" y="5865667"/>
            <a:ext cx="1887610" cy="793930"/>
          </a:xfrm>
          <a:prstGeom prst="rect">
            <a:avLst/>
          </a:prstGeom>
        </p:spPr>
      </p:pic>
      <p:pic>
        <p:nvPicPr>
          <p:cNvPr id="14" name="Graphic 13">
            <a:extLst>
              <a:ext uri="{FF2B5EF4-FFF2-40B4-BE49-F238E27FC236}">
                <a16:creationId xmlns:a16="http://schemas.microsoft.com/office/drawing/2014/main" id="{3D914809-BA98-4B1B-8D14-0B5BCDA995D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090503" y="5865666"/>
            <a:ext cx="2126082" cy="795875"/>
          </a:xfrm>
          <a:prstGeom prst="rect">
            <a:avLst/>
          </a:prstGeom>
        </p:spPr>
      </p:pic>
      <p:pic>
        <p:nvPicPr>
          <p:cNvPr id="16" name="Graphic 15">
            <a:extLst>
              <a:ext uri="{FF2B5EF4-FFF2-40B4-BE49-F238E27FC236}">
                <a16:creationId xmlns:a16="http://schemas.microsoft.com/office/drawing/2014/main" id="{02658573-879D-BCF0-AF59-65B60523A2E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84231" y="5864694"/>
            <a:ext cx="2921957" cy="795875"/>
          </a:xfrm>
          <a:prstGeom prst="rect">
            <a:avLst/>
          </a:prstGeom>
        </p:spPr>
      </p:pic>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p:cNvCxnSpPr>
          <p:nvPr/>
        </p:nvCxnSpPr>
        <p:spPr>
          <a:xfrm>
            <a:off x="3289353" y="4021601"/>
            <a:ext cx="8176933" cy="30155"/>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7810" r="19058"/>
          <a:stretch/>
        </p:blipFill>
        <p:spPr>
          <a:xfrm>
            <a:off x="8496662" y="1262454"/>
            <a:ext cx="2476137"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02172" y="3754988"/>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6"/>
                                        </p:tgtEl>
                                      </p:cBhvr>
                                    </p:animEffect>
                                    <p:set>
                                      <p:cBhvr>
                                        <p:cTn id="11" dur="1" fill="hold">
                                          <p:stCondLst>
                                            <p:cond delay="499"/>
                                          </p:stCondLst>
                                        </p:cTn>
                                        <p:tgtEl>
                                          <p:spTgt spid="16"/>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DEC-63BB-32C2-93E9-B749856B7873}"/>
              </a:ext>
            </a:extLst>
          </p:cNvPr>
          <p:cNvSpPr>
            <a:spLocks noGrp="1"/>
          </p:cNvSpPr>
          <p:nvPr>
            <p:ph type="title"/>
          </p:nvPr>
        </p:nvSpPr>
        <p:spPr/>
        <p:txBody>
          <a:bodyPr/>
          <a:lstStyle/>
          <a:p>
            <a:r>
              <a:rPr lang="en-US" dirty="0"/>
              <a:t>Multi-Leaf Collimator</a:t>
            </a:r>
          </a:p>
        </p:txBody>
      </p:sp>
      <p:pic>
        <p:nvPicPr>
          <p:cNvPr id="4" name="Picture 3" descr="A picture containing text, yellow&#10;&#10;Description automatically generated">
            <a:extLst>
              <a:ext uri="{FF2B5EF4-FFF2-40B4-BE49-F238E27FC236}">
                <a16:creationId xmlns:a16="http://schemas.microsoft.com/office/drawing/2014/main" id="{F105BECB-150D-ADB1-26BD-5626E5F1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959753"/>
            <a:ext cx="2752725" cy="2428875"/>
          </a:xfrm>
          <a:prstGeom prst="rect">
            <a:avLst/>
          </a:prstGeom>
        </p:spPr>
      </p:pic>
      <p:pic>
        <p:nvPicPr>
          <p:cNvPr id="6" name="Picture 5" descr="A picture containing indoor, linear accelerator, device, miller&#10;&#10;Description automatically generated">
            <a:extLst>
              <a:ext uri="{FF2B5EF4-FFF2-40B4-BE49-F238E27FC236}">
                <a16:creationId xmlns:a16="http://schemas.microsoft.com/office/drawing/2014/main" id="{42A4C165-6F5A-3C69-1D4F-890EDF7D1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6031992" cy="4572000"/>
          </a:xfrm>
          <a:prstGeom prst="rect">
            <a:avLst/>
          </a:prstGeom>
        </p:spPr>
      </p:pic>
      <p:cxnSp>
        <p:nvCxnSpPr>
          <p:cNvPr id="7" name="Straight Arrow Connector 6">
            <a:extLst>
              <a:ext uri="{FF2B5EF4-FFF2-40B4-BE49-F238E27FC236}">
                <a16:creationId xmlns:a16="http://schemas.microsoft.com/office/drawing/2014/main" id="{933034AA-40F0-80B8-5264-7C920D57605D}"/>
              </a:ext>
            </a:extLst>
          </p:cNvPr>
          <p:cNvCxnSpPr>
            <a:cxnSpLocks/>
          </p:cNvCxnSpPr>
          <p:nvPr/>
        </p:nvCxnSpPr>
        <p:spPr>
          <a:xfrm>
            <a:off x="1752600" y="2124075"/>
            <a:ext cx="1581150" cy="22860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79B8F3-057B-717F-D90B-2651FDF405C7}"/>
              </a:ext>
            </a:extLst>
          </p:cNvPr>
          <p:cNvSpPr/>
          <p:nvPr/>
        </p:nvSpPr>
        <p:spPr>
          <a:xfrm rot="19998805">
            <a:off x="2295525" y="3062288"/>
            <a:ext cx="819150" cy="40957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7C8C33D-8D63-EA28-6BE1-595CD6FEC994}"/>
              </a:ext>
            </a:extLst>
          </p:cNvPr>
          <p:cNvSpPr/>
          <p:nvPr/>
        </p:nvSpPr>
        <p:spPr>
          <a:xfrm>
            <a:off x="3044825" y="2276400"/>
            <a:ext cx="5937250" cy="866849"/>
          </a:xfrm>
          <a:custGeom>
            <a:avLst/>
            <a:gdLst>
              <a:gd name="connsiteX0" fmla="*/ 0 w 5915025"/>
              <a:gd name="connsiteY0" fmla="*/ 790649 h 828749"/>
              <a:gd name="connsiteX1" fmla="*/ 3514725 w 5915025"/>
              <a:gd name="connsiteY1" fmla="*/ 74 h 828749"/>
              <a:gd name="connsiteX2" fmla="*/ 5915025 w 5915025"/>
              <a:gd name="connsiteY2" fmla="*/ 828749 h 828749"/>
            </a:gdLst>
            <a:ahLst/>
            <a:cxnLst>
              <a:cxn ang="0">
                <a:pos x="connsiteX0" y="connsiteY0"/>
              </a:cxn>
              <a:cxn ang="0">
                <a:pos x="connsiteX1" y="connsiteY1"/>
              </a:cxn>
              <a:cxn ang="0">
                <a:pos x="connsiteX2" y="connsiteY2"/>
              </a:cxn>
            </a:cxnLst>
            <a:rect l="l" t="t" r="r" b="b"/>
            <a:pathLst>
              <a:path w="5915025" h="828749">
                <a:moveTo>
                  <a:pt x="0" y="790649"/>
                </a:moveTo>
                <a:cubicBezTo>
                  <a:pt x="1264444" y="392186"/>
                  <a:pt x="2528888" y="-6276"/>
                  <a:pt x="3514725" y="74"/>
                </a:cubicBezTo>
                <a:cubicBezTo>
                  <a:pt x="4500562" y="6424"/>
                  <a:pt x="5207793" y="417586"/>
                  <a:pt x="5915025" y="828749"/>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Spreading rays</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C7B3-943C-FFE5-24A3-00A4127F79E4}"/>
              </a:ext>
            </a:extLst>
          </p:cNvPr>
          <p:cNvSpPr>
            <a:spLocks noGrp="1"/>
          </p:cNvSpPr>
          <p:nvPr>
            <p:ph type="title"/>
          </p:nvPr>
        </p:nvSpPr>
        <p:spPr/>
        <p:txBody>
          <a:bodyPr/>
          <a:lstStyle/>
          <a:p>
            <a:r>
              <a:rPr lang="en-US" dirty="0"/>
              <a:t>Dose Spread</a:t>
            </a:r>
          </a:p>
        </p:txBody>
      </p:sp>
      <p:pic>
        <p:nvPicPr>
          <p:cNvPr id="5" name="Content Placeholder 4" descr="A picture containing light&#10;&#10;Description automatically generated">
            <a:extLst>
              <a:ext uri="{FF2B5EF4-FFF2-40B4-BE49-F238E27FC236}">
                <a16:creationId xmlns:a16="http://schemas.microsoft.com/office/drawing/2014/main" id="{A51FA781-2CF6-4E77-9819-0E01407DC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4" b="14338"/>
          <a:stretch/>
        </p:blipFill>
        <p:spPr>
          <a:xfrm>
            <a:off x="828675" y="1690688"/>
            <a:ext cx="7296150" cy="4652945"/>
          </a:xfrm>
        </p:spPr>
      </p:pic>
      <p:pic>
        <p:nvPicPr>
          <p:cNvPr id="7" name="Picture 6" descr="Background pattern&#10;&#10;Description automatically generated">
            <a:extLst>
              <a:ext uri="{FF2B5EF4-FFF2-40B4-BE49-F238E27FC236}">
                <a16:creationId xmlns:a16="http://schemas.microsoft.com/office/drawing/2014/main" id="{FA65F3C8-7B5F-67C4-EEC3-A1F28678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00912" y="3917148"/>
            <a:ext cx="2857500" cy="200025"/>
          </a:xfrm>
          <a:prstGeom prst="rect">
            <a:avLst/>
          </a:prstGeom>
        </p:spPr>
      </p:pic>
      <p:sp>
        <p:nvSpPr>
          <p:cNvPr id="8" name="TextBox 7">
            <a:extLst>
              <a:ext uri="{FF2B5EF4-FFF2-40B4-BE49-F238E27FC236}">
                <a16:creationId xmlns:a16="http://schemas.microsoft.com/office/drawing/2014/main" id="{54A8D253-D373-C233-AD82-99FE931ACA77}"/>
              </a:ext>
            </a:extLst>
          </p:cNvPr>
          <p:cNvSpPr txBox="1"/>
          <p:nvPr/>
        </p:nvSpPr>
        <p:spPr>
          <a:xfrm>
            <a:off x="8829675" y="2403744"/>
            <a:ext cx="718274" cy="369332"/>
          </a:xfrm>
          <a:prstGeom prst="rect">
            <a:avLst/>
          </a:prstGeom>
          <a:noFill/>
        </p:spPr>
        <p:txBody>
          <a:bodyPr wrap="none" rtlCol="0">
            <a:spAutoFit/>
          </a:bodyPr>
          <a:lstStyle/>
          <a:p>
            <a:r>
              <a:rPr lang="en-US" dirty="0"/>
              <a:t>80 </a:t>
            </a:r>
            <a:r>
              <a:rPr lang="en-US" dirty="0" err="1"/>
              <a:t>Gy</a:t>
            </a:r>
            <a:endParaRPr lang="en-US" dirty="0"/>
          </a:p>
        </p:txBody>
      </p:sp>
      <p:sp>
        <p:nvSpPr>
          <p:cNvPr id="9" name="TextBox 8">
            <a:extLst>
              <a:ext uri="{FF2B5EF4-FFF2-40B4-BE49-F238E27FC236}">
                <a16:creationId xmlns:a16="http://schemas.microsoft.com/office/drawing/2014/main" id="{AF27B0A2-A024-4B8D-407B-CF4DADB73FE8}"/>
              </a:ext>
            </a:extLst>
          </p:cNvPr>
          <p:cNvSpPr txBox="1"/>
          <p:nvPr/>
        </p:nvSpPr>
        <p:spPr>
          <a:xfrm>
            <a:off x="8829675" y="5261245"/>
            <a:ext cx="601255" cy="369332"/>
          </a:xfrm>
          <a:prstGeom prst="rect">
            <a:avLst/>
          </a:prstGeom>
          <a:noFill/>
        </p:spPr>
        <p:txBody>
          <a:bodyPr wrap="none" rtlCol="0">
            <a:spAutoFit/>
          </a:bodyPr>
          <a:lstStyle/>
          <a:p>
            <a:r>
              <a:rPr lang="en-US" dirty="0"/>
              <a:t>0 </a:t>
            </a:r>
            <a:r>
              <a:rPr lang="en-US" dirty="0" err="1"/>
              <a:t>Gy</a:t>
            </a:r>
            <a:endParaRPr lang="en-US" dirty="0"/>
          </a:p>
        </p:txBody>
      </p:sp>
      <p:sp>
        <p:nvSpPr>
          <p:cNvPr id="10" name="TextBox 9">
            <a:extLst>
              <a:ext uri="{FF2B5EF4-FFF2-40B4-BE49-F238E27FC236}">
                <a16:creationId xmlns:a16="http://schemas.microsoft.com/office/drawing/2014/main" id="{2D70EBA5-2CD6-5B28-C520-2376D94A0D5E}"/>
              </a:ext>
            </a:extLst>
          </p:cNvPr>
          <p:cNvSpPr txBox="1"/>
          <p:nvPr/>
        </p:nvSpPr>
        <p:spPr>
          <a:xfrm>
            <a:off x="9549652" y="2403744"/>
            <a:ext cx="1284326" cy="369332"/>
          </a:xfrm>
          <a:prstGeom prst="rect">
            <a:avLst/>
          </a:prstGeom>
          <a:noFill/>
        </p:spPr>
        <p:txBody>
          <a:bodyPr wrap="none" rtlCol="0">
            <a:spAutoFit/>
          </a:bodyPr>
          <a:lstStyle/>
          <a:p>
            <a:r>
              <a:rPr lang="en-US" i="1" dirty="0"/>
              <a:t>“high dose”</a:t>
            </a:r>
          </a:p>
        </p:txBody>
      </p:sp>
      <p:sp>
        <p:nvSpPr>
          <p:cNvPr id="11" name="TextBox 10">
            <a:extLst>
              <a:ext uri="{FF2B5EF4-FFF2-40B4-BE49-F238E27FC236}">
                <a16:creationId xmlns:a16="http://schemas.microsoft.com/office/drawing/2014/main" id="{4889B537-DC34-B2B1-BA0D-A84A8F6C5B9E}"/>
              </a:ext>
            </a:extLst>
          </p:cNvPr>
          <p:cNvSpPr txBox="1"/>
          <p:nvPr/>
        </p:nvSpPr>
        <p:spPr>
          <a:xfrm>
            <a:off x="9630956" y="5261245"/>
            <a:ext cx="1203022" cy="369332"/>
          </a:xfrm>
          <a:prstGeom prst="rect">
            <a:avLst/>
          </a:prstGeom>
          <a:noFill/>
        </p:spPr>
        <p:txBody>
          <a:bodyPr wrap="none" rtlCol="0">
            <a:spAutoFit/>
          </a:bodyPr>
          <a:lstStyle/>
          <a:p>
            <a:r>
              <a:rPr lang="en-US" i="1" dirty="0"/>
              <a:t>“low dose”</a:t>
            </a:r>
          </a:p>
        </p:txBody>
      </p:sp>
    </p:spTree>
    <p:extLst>
      <p:ext uri="{BB962C8B-B14F-4D97-AF65-F5344CB8AC3E}">
        <p14:creationId xmlns:p14="http://schemas.microsoft.com/office/powerpoint/2010/main" val="2817841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Irradiation strategy</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3CBA1CD-9477-1392-5DC7-9987E9439E37}"/>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1871447" y="1516061"/>
            <a:ext cx="1133024" cy="1082673"/>
          </a:xfrm>
          <a:prstGeom prst="rect">
            <a:avLst/>
          </a:prstGeom>
        </p:spPr>
      </p:pic>
      <p:pic>
        <p:nvPicPr>
          <p:cNvPr id="6" name="Graphic 5">
            <a:extLst>
              <a:ext uri="{FF2B5EF4-FFF2-40B4-BE49-F238E27FC236}">
                <a16:creationId xmlns:a16="http://schemas.microsoft.com/office/drawing/2014/main" id="{0CCFE2D8-C5B2-DB48-7A39-FA5B9877E652}"/>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5664427" y="973252"/>
            <a:ext cx="825047" cy="788382"/>
          </a:xfrm>
          <a:prstGeom prst="rect">
            <a:avLst/>
          </a:prstGeom>
        </p:spPr>
      </p:pic>
      <p:pic>
        <p:nvPicPr>
          <p:cNvPr id="9" name="Graphic 8">
            <a:extLst>
              <a:ext uri="{FF2B5EF4-FFF2-40B4-BE49-F238E27FC236}">
                <a16:creationId xmlns:a16="http://schemas.microsoft.com/office/drawing/2014/main" id="{6AEB8769-7DB8-2CF9-D6B8-7A97BED3B97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0800000">
            <a:off x="9202849" y="1511300"/>
            <a:ext cx="1133024" cy="1082673"/>
          </a:xfrm>
          <a:prstGeom prst="rect">
            <a:avLst/>
          </a:prstGeom>
        </p:spPr>
      </p:pic>
      <p:pic>
        <p:nvPicPr>
          <p:cNvPr id="12" name="Graphic 11">
            <a:extLst>
              <a:ext uri="{FF2B5EF4-FFF2-40B4-BE49-F238E27FC236}">
                <a16:creationId xmlns:a16="http://schemas.microsoft.com/office/drawing/2014/main" id="{66DF8369-8D66-7851-C70B-60D8AFBD7395}"/>
              </a:ext>
            </a:extLst>
          </p:cNvPr>
          <p:cNvPicPr>
            <a:picLocks noChangeAspect="1"/>
          </p:cNvPicPr>
          <p:nvPr/>
        </p:nvPicPr>
        <p:blipFill>
          <a:blip r:embed="rId4">
            <a:extLst>
              <a:ext uri="{28A0092B-C50C-407E-A947-70E740481C1C}">
                <a14:useLocalDpi xmlns:a14="http://schemas.microsoft.com/office/drawing/2010/main" val="0"/>
              </a:ext>
            </a:extLst>
          </a:blip>
          <a:srcRect l="9162" r="9162"/>
          <a:stretch/>
        </p:blipFill>
        <p:spPr>
          <a:xfrm rot="17730846" flipH="1">
            <a:off x="4765456" y="6065424"/>
            <a:ext cx="667856" cy="933452"/>
          </a:xfrm>
          <a:prstGeom prst="rect">
            <a:avLst/>
          </a:prstGeom>
        </p:spPr>
      </p:pic>
      <p:pic>
        <p:nvPicPr>
          <p:cNvPr id="13" name="Graphic 12">
            <a:extLst>
              <a:ext uri="{FF2B5EF4-FFF2-40B4-BE49-F238E27FC236}">
                <a16:creationId xmlns:a16="http://schemas.microsoft.com/office/drawing/2014/main" id="{F4A433E0-1AA5-2F23-4F2E-475B64783E1A}"/>
              </a:ext>
            </a:extLst>
          </p:cNvPr>
          <p:cNvPicPr>
            <a:picLocks noChangeAspect="1"/>
          </p:cNvPicPr>
          <p:nvPr/>
        </p:nvPicPr>
        <p:blipFill>
          <a:blip r:embed="rId4">
            <a:extLst>
              <a:ext uri="{28A0092B-C50C-407E-A947-70E740481C1C}">
                <a14:useLocalDpi xmlns:a14="http://schemas.microsoft.com/office/drawing/2010/main" val="0"/>
              </a:ext>
            </a:extLst>
          </a:blip>
          <a:srcRect l="18251" r="18251"/>
          <a:stretch/>
        </p:blipFill>
        <p:spPr>
          <a:xfrm rot="5400000">
            <a:off x="9522493" y="5239401"/>
            <a:ext cx="790575" cy="1421281"/>
          </a:xfrm>
          <a:prstGeom prst="rect">
            <a:avLst/>
          </a:prstGeom>
        </p:spPr>
      </p:pic>
      <p:pic>
        <p:nvPicPr>
          <p:cNvPr id="16" name="Graphic 15">
            <a:extLst>
              <a:ext uri="{FF2B5EF4-FFF2-40B4-BE49-F238E27FC236}">
                <a16:creationId xmlns:a16="http://schemas.microsoft.com/office/drawing/2014/main" id="{73EFD596-1F92-0FD9-5934-08654908C26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9482361">
            <a:off x="6945550" y="6134434"/>
            <a:ext cx="827342" cy="790575"/>
          </a:xfrm>
          <a:prstGeom prst="rect">
            <a:avLst/>
          </a:prstGeom>
        </p:spPr>
      </p:pic>
      <p:pic>
        <p:nvPicPr>
          <p:cNvPr id="17" name="Graphic 2">
            <a:extLst>
              <a:ext uri="{FF2B5EF4-FFF2-40B4-BE49-F238E27FC236}">
                <a16:creationId xmlns:a16="http://schemas.microsoft.com/office/drawing/2014/main" id="{FFB4502D-794C-2A48-0EB6-B8F0261B8E46}"/>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2999273">
            <a:off x="1757378" y="5707481"/>
            <a:ext cx="1514431" cy="909475"/>
          </a:xfrm>
          <a:prstGeom prst="rect">
            <a:avLst/>
          </a:prstGeom>
        </p:spPr>
      </p:pic>
    </p:spTree>
    <p:extLst>
      <p:ext uri="{BB962C8B-B14F-4D97-AF65-F5344CB8AC3E}">
        <p14:creationId xmlns:p14="http://schemas.microsoft.com/office/powerpoint/2010/main" val="298205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A75542-21A2-20C3-CF71-DC746B6F72C6}"/>
              </a:ext>
            </a:extLst>
          </p:cNvPr>
          <p:cNvPicPr>
            <a:picLocks noChangeAspect="1"/>
          </p:cNvPicPr>
          <p:nvPr/>
        </p:nvPicPr>
        <p:blipFill>
          <a:blip r:embed="rId2"/>
          <a:stretch>
            <a:fillRect/>
          </a:stretch>
        </p:blipFill>
        <p:spPr>
          <a:xfrm>
            <a:off x="1714500" y="1595675"/>
            <a:ext cx="4243472" cy="4844909"/>
          </a:xfrm>
          <a:prstGeom prst="rect">
            <a:avLst/>
          </a:prstGeom>
        </p:spPr>
      </p:pic>
      <p:pic>
        <p:nvPicPr>
          <p:cNvPr id="7" name="Graphic 6">
            <a:extLst>
              <a:ext uri="{FF2B5EF4-FFF2-40B4-BE49-F238E27FC236}">
                <a16:creationId xmlns:a16="http://schemas.microsoft.com/office/drawing/2014/main" id="{CCF11783-9709-2C99-8456-D5FD40E201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2178" y="1595675"/>
            <a:ext cx="4243472" cy="4844909"/>
          </a:xfrm>
          <a:prstGeom prst="rect">
            <a:avLst/>
          </a:prstGeom>
        </p:spPr>
      </p:pic>
      <p:sp>
        <p:nvSpPr>
          <p:cNvPr id="8" name="TextBox 7">
            <a:extLst>
              <a:ext uri="{FF2B5EF4-FFF2-40B4-BE49-F238E27FC236}">
                <a16:creationId xmlns:a16="http://schemas.microsoft.com/office/drawing/2014/main" id="{C6CDC2BA-083F-0C21-6C78-02F1851272C7}"/>
              </a:ext>
            </a:extLst>
          </p:cNvPr>
          <p:cNvSpPr txBox="1"/>
          <p:nvPr/>
        </p:nvSpPr>
        <p:spPr>
          <a:xfrm>
            <a:off x="3068493" y="6440584"/>
            <a:ext cx="1535485" cy="369332"/>
          </a:xfrm>
          <a:prstGeom prst="rect">
            <a:avLst/>
          </a:prstGeom>
          <a:noFill/>
        </p:spPr>
        <p:txBody>
          <a:bodyPr wrap="none" rtlCol="0">
            <a:spAutoFit/>
          </a:bodyPr>
          <a:lstStyle/>
          <a:p>
            <a:r>
              <a:rPr lang="en-US" dirty="0"/>
              <a:t>Ideal heatmap</a:t>
            </a:r>
          </a:p>
        </p:txBody>
      </p:sp>
      <p:sp>
        <p:nvSpPr>
          <p:cNvPr id="9" name="TextBox 8">
            <a:extLst>
              <a:ext uri="{FF2B5EF4-FFF2-40B4-BE49-F238E27FC236}">
                <a16:creationId xmlns:a16="http://schemas.microsoft.com/office/drawing/2014/main" id="{73549361-27EE-5BDC-8F8B-90372AA12A7B}"/>
              </a:ext>
            </a:extLst>
          </p:cNvPr>
          <p:cNvSpPr txBox="1"/>
          <p:nvPr/>
        </p:nvSpPr>
        <p:spPr>
          <a:xfrm>
            <a:off x="7761542" y="6440584"/>
            <a:ext cx="2104743" cy="369332"/>
          </a:xfrm>
          <a:prstGeom prst="rect">
            <a:avLst/>
          </a:prstGeom>
          <a:noFill/>
        </p:spPr>
        <p:txBody>
          <a:bodyPr wrap="none" rtlCol="0">
            <a:spAutoFit/>
          </a:bodyPr>
          <a:lstStyle/>
          <a:p>
            <a:r>
              <a:rPr lang="en-US" dirty="0"/>
              <a:t>Discretized heatmap</a:t>
            </a:r>
          </a:p>
        </p:txBody>
      </p:sp>
      <p:sp>
        <p:nvSpPr>
          <p:cNvPr id="10" name="Title 9">
            <a:extLst>
              <a:ext uri="{FF2B5EF4-FFF2-40B4-BE49-F238E27FC236}">
                <a16:creationId xmlns:a16="http://schemas.microsoft.com/office/drawing/2014/main" id="{B76FDBAF-E75B-A4CD-E6FE-083794F4ED72}"/>
              </a:ext>
            </a:extLst>
          </p:cNvPr>
          <p:cNvSpPr>
            <a:spLocks noGrp="1"/>
          </p:cNvSpPr>
          <p:nvPr>
            <p:ph type="title"/>
          </p:nvPr>
        </p:nvSpPr>
        <p:spPr/>
        <p:txBody>
          <a:bodyPr/>
          <a:lstStyle/>
          <a:p>
            <a:r>
              <a:rPr lang="en-US" dirty="0"/>
              <a:t>Delivering irradiation</a:t>
            </a:r>
          </a:p>
        </p:txBody>
      </p:sp>
    </p:spTree>
    <p:extLst>
      <p:ext uri="{BB962C8B-B14F-4D97-AF65-F5344CB8AC3E}">
        <p14:creationId xmlns:p14="http://schemas.microsoft.com/office/powerpoint/2010/main" val="181917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BA52-B146-4B3C-0853-0D1B3C58A694}"/>
              </a:ext>
            </a:extLst>
          </p:cNvPr>
          <p:cNvSpPr>
            <a:spLocks noGrp="1"/>
          </p:cNvSpPr>
          <p:nvPr>
            <p:ph type="title"/>
          </p:nvPr>
        </p:nvSpPr>
        <p:spPr/>
        <p:txBody>
          <a:bodyPr/>
          <a:lstStyle/>
          <a:p>
            <a:r>
              <a:rPr lang="en-US" dirty="0"/>
              <a:t>Delivering discretized dose</a:t>
            </a:r>
          </a:p>
        </p:txBody>
      </p:sp>
      <p:pic>
        <p:nvPicPr>
          <p:cNvPr id="6" name="Picture 5" descr="A picture containing text, tool, weapon, scissors&#10;&#10;Description automatically generated">
            <a:extLst>
              <a:ext uri="{FF2B5EF4-FFF2-40B4-BE49-F238E27FC236}">
                <a16:creationId xmlns:a16="http://schemas.microsoft.com/office/drawing/2014/main" id="{F3344CDE-F9FF-72AC-53FC-13916FFB8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3180" y="3340135"/>
            <a:ext cx="1263457" cy="1323146"/>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DC6A9D0E-5F3A-0C23-ECFD-65BC6DFD2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9166" y="3337718"/>
            <a:ext cx="1057573" cy="1325563"/>
          </a:xfrm>
          <a:prstGeom prst="rect">
            <a:avLst/>
          </a:prstGeom>
        </p:spPr>
      </p:pic>
      <p:pic>
        <p:nvPicPr>
          <p:cNvPr id="10" name="Picture 9" descr="A picture containing weapon, tool&#10;&#10;Description automatically generated">
            <a:extLst>
              <a:ext uri="{FF2B5EF4-FFF2-40B4-BE49-F238E27FC236}">
                <a16:creationId xmlns:a16="http://schemas.microsoft.com/office/drawing/2014/main" id="{BE8BAD29-00ED-70FB-11A3-597A19E981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800" y="3340135"/>
            <a:ext cx="1647449" cy="1323146"/>
          </a:xfrm>
          <a:prstGeom prst="rect">
            <a:avLst/>
          </a:prstGeom>
        </p:spPr>
      </p:pic>
      <p:pic>
        <p:nvPicPr>
          <p:cNvPr id="12" name="Picture 11" descr="A picture containing text, weapon&#10;&#10;Description automatically generated">
            <a:extLst>
              <a:ext uri="{FF2B5EF4-FFF2-40B4-BE49-F238E27FC236}">
                <a16:creationId xmlns:a16="http://schemas.microsoft.com/office/drawing/2014/main" id="{3C4683A5-248A-19ED-9EFA-BC6FCEF54B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3778" y="3340135"/>
            <a:ext cx="1436872" cy="1323146"/>
          </a:xfrm>
          <a:prstGeom prst="rect">
            <a:avLst/>
          </a:prstGeom>
        </p:spPr>
      </p:pic>
      <p:sp>
        <p:nvSpPr>
          <p:cNvPr id="13" name="TextBox 12">
            <a:extLst>
              <a:ext uri="{FF2B5EF4-FFF2-40B4-BE49-F238E27FC236}">
                <a16:creationId xmlns:a16="http://schemas.microsoft.com/office/drawing/2014/main" id="{13039933-96DA-0FF1-F2B0-46B739855F1E}"/>
              </a:ext>
            </a:extLst>
          </p:cNvPr>
          <p:cNvSpPr txBox="1"/>
          <p:nvPr/>
        </p:nvSpPr>
        <p:spPr>
          <a:xfrm>
            <a:off x="3118921" y="3777465"/>
            <a:ext cx="390189" cy="446068"/>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id="{B2F6E493-4765-5450-E2A4-02FB45DDDC2C}"/>
              </a:ext>
            </a:extLst>
          </p:cNvPr>
          <p:cNvSpPr txBox="1"/>
          <p:nvPr/>
        </p:nvSpPr>
        <p:spPr>
          <a:xfrm>
            <a:off x="5511820" y="3777465"/>
            <a:ext cx="390189" cy="446068"/>
          </a:xfrm>
          <a:prstGeom prst="rect">
            <a:avLst/>
          </a:prstGeom>
          <a:noFill/>
        </p:spPr>
        <p:txBody>
          <a:bodyPr wrap="none" rtlCol="0">
            <a:spAutoFit/>
          </a:bodyPr>
          <a:lstStyle/>
          <a:p>
            <a:r>
              <a:rPr lang="en-US" b="1" dirty="0"/>
              <a:t>+</a:t>
            </a:r>
          </a:p>
        </p:txBody>
      </p:sp>
      <p:sp>
        <p:nvSpPr>
          <p:cNvPr id="15" name="TextBox 14">
            <a:extLst>
              <a:ext uri="{FF2B5EF4-FFF2-40B4-BE49-F238E27FC236}">
                <a16:creationId xmlns:a16="http://schemas.microsoft.com/office/drawing/2014/main" id="{7905C942-158A-75A8-F028-D7CF6B72DBB4}"/>
              </a:ext>
            </a:extLst>
          </p:cNvPr>
          <p:cNvSpPr txBox="1"/>
          <p:nvPr/>
        </p:nvSpPr>
        <p:spPr>
          <a:xfrm>
            <a:off x="7727807" y="3798350"/>
            <a:ext cx="390189" cy="446068"/>
          </a:xfrm>
          <a:prstGeom prst="rect">
            <a:avLst/>
          </a:prstGeom>
          <a:noFill/>
        </p:spPr>
        <p:txBody>
          <a:bodyPr wrap="none" rtlCol="0">
            <a:spAutoFit/>
          </a:bodyPr>
          <a:lstStyle/>
          <a:p>
            <a:r>
              <a:rPr lang="en-US" b="1" dirty="0"/>
              <a:t>+</a:t>
            </a:r>
          </a:p>
        </p:txBody>
      </p:sp>
      <p:sp>
        <p:nvSpPr>
          <p:cNvPr id="16" name="TextBox 15">
            <a:extLst>
              <a:ext uri="{FF2B5EF4-FFF2-40B4-BE49-F238E27FC236}">
                <a16:creationId xmlns:a16="http://schemas.microsoft.com/office/drawing/2014/main" id="{6DCD709E-5008-DE09-7AB0-011563587D25}"/>
              </a:ext>
            </a:extLst>
          </p:cNvPr>
          <p:cNvSpPr txBox="1"/>
          <p:nvPr/>
        </p:nvSpPr>
        <p:spPr>
          <a:xfrm>
            <a:off x="9737911" y="3777465"/>
            <a:ext cx="390189" cy="446068"/>
          </a:xfrm>
          <a:prstGeom prst="rect">
            <a:avLst/>
          </a:prstGeom>
          <a:noFill/>
        </p:spPr>
        <p:txBody>
          <a:bodyPr wrap="none" rtlCol="0">
            <a:spAutoFit/>
          </a:bodyPr>
          <a:lstStyle/>
          <a:p>
            <a:r>
              <a:rPr lang="en-US" b="1" dirty="0"/>
              <a:t>=</a:t>
            </a:r>
          </a:p>
        </p:txBody>
      </p:sp>
      <p:pic>
        <p:nvPicPr>
          <p:cNvPr id="18" name="Picture 17" descr="A picture containing text, clipart&#10;&#10;Description automatically generated">
            <a:extLst>
              <a:ext uri="{FF2B5EF4-FFF2-40B4-BE49-F238E27FC236}">
                <a16:creationId xmlns:a16="http://schemas.microsoft.com/office/drawing/2014/main" id="{D3214C50-CE08-51FA-4A54-0846882531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9269" y="3337718"/>
            <a:ext cx="817531" cy="1323146"/>
          </a:xfrm>
          <a:prstGeom prst="rect">
            <a:avLst/>
          </a:prstGeom>
        </p:spPr>
      </p:pic>
      <p:pic>
        <p:nvPicPr>
          <p:cNvPr id="20" name="Graphic 19">
            <a:extLst>
              <a:ext uri="{FF2B5EF4-FFF2-40B4-BE49-F238E27FC236}">
                <a16:creationId xmlns:a16="http://schemas.microsoft.com/office/drawing/2014/main" id="{64A58287-1D02-C75A-52B4-3BDC2DF72A83}"/>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0243" t="11212" r="24300" b="9943"/>
          <a:stretch/>
        </p:blipFill>
        <p:spPr>
          <a:xfrm>
            <a:off x="10350500" y="268288"/>
            <a:ext cx="876300" cy="1422400"/>
          </a:xfrm>
          <a:prstGeom prst="rect">
            <a:avLst/>
          </a:prstGeom>
        </p:spPr>
      </p:pic>
      <p:sp>
        <p:nvSpPr>
          <p:cNvPr id="21" name="TextBox 20">
            <a:extLst>
              <a:ext uri="{FF2B5EF4-FFF2-40B4-BE49-F238E27FC236}">
                <a16:creationId xmlns:a16="http://schemas.microsoft.com/office/drawing/2014/main" id="{0C97D0E3-5DDB-64AA-75DA-D4A04E842F75}"/>
              </a:ext>
            </a:extLst>
          </p:cNvPr>
          <p:cNvSpPr txBox="1"/>
          <p:nvPr/>
        </p:nvSpPr>
        <p:spPr>
          <a:xfrm>
            <a:off x="9990034" y="1602859"/>
            <a:ext cx="1597232" cy="369332"/>
          </a:xfrm>
          <a:prstGeom prst="rect">
            <a:avLst/>
          </a:prstGeom>
          <a:noFill/>
        </p:spPr>
        <p:txBody>
          <a:bodyPr wrap="none" rtlCol="0">
            <a:spAutoFit/>
          </a:bodyPr>
          <a:lstStyle/>
          <a:p>
            <a:r>
              <a:rPr lang="en-US" i="1" dirty="0">
                <a:solidFill>
                  <a:schemeClr val="bg1">
                    <a:lumMod val="50000"/>
                  </a:schemeClr>
                </a:solidFill>
              </a:rPr>
              <a:t>dose to deliver</a:t>
            </a:r>
          </a:p>
        </p:txBody>
      </p:sp>
    </p:spTree>
    <p:extLst>
      <p:ext uri="{BB962C8B-B14F-4D97-AF65-F5344CB8AC3E}">
        <p14:creationId xmlns:p14="http://schemas.microsoft.com/office/powerpoint/2010/main" val="306630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C4BB-5FD9-25F7-5D74-D1DE2FEC03C1}"/>
              </a:ext>
            </a:extLst>
          </p:cNvPr>
          <p:cNvSpPr>
            <a:spLocks noGrp="1"/>
          </p:cNvSpPr>
          <p:nvPr>
            <p:ph type="title"/>
          </p:nvPr>
        </p:nvSpPr>
        <p:spPr/>
        <p:txBody>
          <a:bodyPr/>
          <a:lstStyle/>
          <a:p>
            <a:pPr algn="ctr"/>
            <a:r>
              <a:rPr lang="en-US" dirty="0"/>
              <a:t>Problem statement</a:t>
            </a:r>
          </a:p>
        </p:txBody>
      </p:sp>
      <p:grpSp>
        <p:nvGrpSpPr>
          <p:cNvPr id="4" name="Group 3">
            <a:extLst>
              <a:ext uri="{FF2B5EF4-FFF2-40B4-BE49-F238E27FC236}">
                <a16:creationId xmlns:a16="http://schemas.microsoft.com/office/drawing/2014/main" id="{B407B3DE-C225-73F3-A58E-4EE9D00B285C}"/>
              </a:ext>
            </a:extLst>
          </p:cNvPr>
          <p:cNvGrpSpPr/>
          <p:nvPr/>
        </p:nvGrpSpPr>
        <p:grpSpPr>
          <a:xfrm>
            <a:off x="3830161" y="1690688"/>
            <a:ext cx="4531678" cy="4386982"/>
            <a:chOff x="0" y="1325563"/>
            <a:chExt cx="4531678" cy="4386982"/>
          </a:xfrm>
        </p:grpSpPr>
        <p:pic>
          <p:nvPicPr>
            <p:cNvPr id="3" name="Picture 2" descr="Table&#10;&#10;Description automatically generated">
              <a:extLst>
                <a:ext uri="{FF2B5EF4-FFF2-40B4-BE49-F238E27FC236}">
                  <a16:creationId xmlns:a16="http://schemas.microsoft.com/office/drawing/2014/main" id="{49C0DBD5-43E8-6C31-4144-D69E0CFF402F}"/>
                </a:ext>
              </a:extLst>
            </p:cNvPr>
            <p:cNvPicPr>
              <a:picLocks noChangeAspect="1"/>
            </p:cNvPicPr>
            <p:nvPr/>
          </p:nvPicPr>
          <p:blipFill>
            <a:blip r:embed="rId2"/>
            <a:stretch>
              <a:fillRect/>
            </a:stretch>
          </p:blipFill>
          <p:spPr>
            <a:xfrm>
              <a:off x="0" y="1325563"/>
              <a:ext cx="4531678" cy="4017650"/>
            </a:xfrm>
            <a:prstGeom prst="rect">
              <a:avLst/>
            </a:prstGeom>
          </p:spPr>
        </p:pic>
        <p:sp>
          <p:nvSpPr>
            <p:cNvPr id="6" name="TextBox 5">
              <a:extLst>
                <a:ext uri="{FF2B5EF4-FFF2-40B4-BE49-F238E27FC236}">
                  <a16:creationId xmlns:a16="http://schemas.microsoft.com/office/drawing/2014/main" id="{FBA481F2-1C78-1235-24CB-44DC8FC5015F}"/>
                </a:ext>
              </a:extLst>
            </p:cNvPr>
            <p:cNvSpPr txBox="1"/>
            <p:nvPr/>
          </p:nvSpPr>
          <p:spPr>
            <a:xfrm>
              <a:off x="1302209" y="5343213"/>
              <a:ext cx="1927259" cy="369332"/>
            </a:xfrm>
            <a:prstGeom prst="rect">
              <a:avLst/>
            </a:prstGeom>
            <a:noFill/>
          </p:spPr>
          <p:txBody>
            <a:bodyPr wrap="none" rtlCol="0">
              <a:spAutoFit/>
            </a:bodyPr>
            <a:lstStyle/>
            <a:p>
              <a:r>
                <a:rPr lang="en-US" dirty="0"/>
                <a:t>List of “objectives”</a:t>
              </a:r>
            </a:p>
          </p:txBody>
        </p:sp>
      </p:grpSp>
      <p:pic>
        <p:nvPicPr>
          <p:cNvPr id="8" name="Picture 7" descr="A person with a stethoscope around his neck&#10;&#10;Description automatically generated">
            <a:extLst>
              <a:ext uri="{FF2B5EF4-FFF2-40B4-BE49-F238E27FC236}">
                <a16:creationId xmlns:a16="http://schemas.microsoft.com/office/drawing/2014/main" id="{D3312E7B-00F2-0030-A739-F34C6A9A6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1" y="2784468"/>
            <a:ext cx="2923870" cy="2923870"/>
          </a:xfrm>
          <a:prstGeom prst="rect">
            <a:avLst/>
          </a:prstGeom>
        </p:spPr>
      </p:pic>
      <p:cxnSp>
        <p:nvCxnSpPr>
          <p:cNvPr id="10" name="Straight Arrow Connector 9">
            <a:extLst>
              <a:ext uri="{FF2B5EF4-FFF2-40B4-BE49-F238E27FC236}">
                <a16:creationId xmlns:a16="http://schemas.microsoft.com/office/drawing/2014/main" id="{DD023F4A-AFC6-682B-6327-26307E7D574B}"/>
              </a:ext>
            </a:extLst>
          </p:cNvPr>
          <p:cNvCxnSpPr>
            <a:endCxn id="3" idx="1"/>
          </p:cNvCxnSpPr>
          <p:nvPr/>
        </p:nvCxnSpPr>
        <p:spPr>
          <a:xfrm flipV="1">
            <a:off x="2400300" y="3699513"/>
            <a:ext cx="1429861" cy="1015362"/>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267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19" name="Content Placeholder 18" descr="Text&#10;&#10;Description automatically generated">
            <a:extLst>
              <a:ext uri="{FF2B5EF4-FFF2-40B4-BE49-F238E27FC236}">
                <a16:creationId xmlns:a16="http://schemas.microsoft.com/office/drawing/2014/main" id="{8E1E8791-A48E-B924-ED24-3CA9B310C3DB}"/>
              </a:ext>
            </a:extLst>
          </p:cNvPr>
          <p:cNvPicPr>
            <a:picLocks noGrp="1" noChangeAspect="1"/>
          </p:cNvPicPr>
          <p:nvPr>
            <p:ph idx="1"/>
          </p:nvPr>
        </p:nvPicPr>
        <p:blipFill rotWithShape="1">
          <a:blip r:embed="rId3"/>
          <a:srcRect t="10580"/>
          <a:stretch/>
        </p:blipFill>
        <p:spPr>
          <a:xfrm>
            <a:off x="1195499" y="1314450"/>
            <a:ext cx="9839101" cy="5543549"/>
          </a:xfrm>
          <a:prstGeom prst="rect">
            <a:avLst/>
          </a:prstGeom>
        </p:spPr>
      </p:pic>
    </p:spTree>
    <p:extLst>
      <p:ext uri="{BB962C8B-B14F-4D97-AF65-F5344CB8AC3E}">
        <p14:creationId xmlns:p14="http://schemas.microsoft.com/office/powerpoint/2010/main" val="440216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6" name="Content Placeholder 5" descr="Graphical user interface, text, application&#10;&#10;Description automatically generated">
            <a:extLst>
              <a:ext uri="{FF2B5EF4-FFF2-40B4-BE49-F238E27FC236}">
                <a16:creationId xmlns:a16="http://schemas.microsoft.com/office/drawing/2014/main" id="{6EA4323F-ADA9-1D01-46E1-351C9E2F9AFB}"/>
              </a:ext>
            </a:extLst>
          </p:cNvPr>
          <p:cNvPicPr>
            <a:picLocks noGrp="1" noChangeAspect="1"/>
          </p:cNvPicPr>
          <p:nvPr>
            <p:ph idx="1"/>
          </p:nvPr>
        </p:nvPicPr>
        <p:blipFill rotWithShape="1">
          <a:blip r:embed="rId3"/>
          <a:srcRect t="1" b="84677"/>
          <a:stretch/>
        </p:blipFill>
        <p:spPr>
          <a:xfrm>
            <a:off x="857250" y="1314451"/>
            <a:ext cx="10477500" cy="406401"/>
          </a:xfrm>
          <a:prstGeom prst="rect">
            <a:avLst/>
          </a:prstGeom>
        </p:spPr>
      </p:pic>
      <p:pic>
        <p:nvPicPr>
          <p:cNvPr id="7" name="Picture 6" descr="Text&#10;&#10;Description automatically generated">
            <a:extLst>
              <a:ext uri="{FF2B5EF4-FFF2-40B4-BE49-F238E27FC236}">
                <a16:creationId xmlns:a16="http://schemas.microsoft.com/office/drawing/2014/main" id="{DE1FFE64-57CE-0A8B-45D0-EFFB956CDDF1}"/>
              </a:ext>
            </a:extLst>
          </p:cNvPr>
          <p:cNvPicPr>
            <a:picLocks noChangeAspect="1"/>
          </p:cNvPicPr>
          <p:nvPr/>
        </p:nvPicPr>
        <p:blipFill rotWithShape="1">
          <a:blip r:embed="rId4"/>
          <a:srcRect b="85422"/>
          <a:stretch/>
        </p:blipFill>
        <p:spPr>
          <a:xfrm>
            <a:off x="857250" y="4183745"/>
            <a:ext cx="10515600" cy="406401"/>
          </a:xfrm>
          <a:prstGeom prst="rect">
            <a:avLst/>
          </a:prstGeom>
        </p:spPr>
      </p:pic>
      <p:pic>
        <p:nvPicPr>
          <p:cNvPr id="8" name="Picture 7" descr="Text&#10;&#10;Description automatically generated">
            <a:extLst>
              <a:ext uri="{FF2B5EF4-FFF2-40B4-BE49-F238E27FC236}">
                <a16:creationId xmlns:a16="http://schemas.microsoft.com/office/drawing/2014/main" id="{C1EBEABE-D4D7-D12F-9137-350A3AD36847}"/>
              </a:ext>
            </a:extLst>
          </p:cNvPr>
          <p:cNvPicPr>
            <a:picLocks noChangeAspect="1"/>
          </p:cNvPicPr>
          <p:nvPr/>
        </p:nvPicPr>
        <p:blipFill rotWithShape="1">
          <a:blip r:embed="rId4"/>
          <a:srcRect l="28976" t="36310" r="30030" b="44690"/>
          <a:stretch/>
        </p:blipFill>
        <p:spPr>
          <a:xfrm>
            <a:off x="3287714" y="4809462"/>
            <a:ext cx="5654671" cy="694796"/>
          </a:xfrm>
          <a:prstGeom prst="rect">
            <a:avLst/>
          </a:prstGeom>
        </p:spPr>
      </p:pic>
      <p:pic>
        <p:nvPicPr>
          <p:cNvPr id="9" name="Content Placeholder 5" descr="Graphical user interface, text, application&#10;&#10;Description automatically generated">
            <a:extLst>
              <a:ext uri="{FF2B5EF4-FFF2-40B4-BE49-F238E27FC236}">
                <a16:creationId xmlns:a16="http://schemas.microsoft.com/office/drawing/2014/main" id="{DFA8F8FD-01E2-E41B-6A3D-16995A5CFF03}"/>
              </a:ext>
            </a:extLst>
          </p:cNvPr>
          <p:cNvPicPr>
            <a:picLocks noChangeAspect="1"/>
          </p:cNvPicPr>
          <p:nvPr/>
        </p:nvPicPr>
        <p:blipFill rotWithShape="1">
          <a:blip r:embed="rId3"/>
          <a:srcRect l="31991" t="29790" r="29082" b="35598"/>
          <a:stretch/>
        </p:blipFill>
        <p:spPr>
          <a:xfrm>
            <a:off x="3543938" y="1720852"/>
            <a:ext cx="5104124" cy="1148881"/>
          </a:xfrm>
          <a:prstGeom prst="rect">
            <a:avLst/>
          </a:prstGeom>
        </p:spPr>
      </p:pic>
      <p:pic>
        <p:nvPicPr>
          <p:cNvPr id="10" name="Picture 9" descr="Table&#10;&#10;Description automatically generated">
            <a:extLst>
              <a:ext uri="{FF2B5EF4-FFF2-40B4-BE49-F238E27FC236}">
                <a16:creationId xmlns:a16="http://schemas.microsoft.com/office/drawing/2014/main" id="{2120F06C-A23B-AA5D-3927-27DF2C169FDD}"/>
              </a:ext>
            </a:extLst>
          </p:cNvPr>
          <p:cNvPicPr>
            <a:picLocks noChangeAspect="1"/>
          </p:cNvPicPr>
          <p:nvPr/>
        </p:nvPicPr>
        <p:blipFill>
          <a:blip r:embed="rId5"/>
          <a:stretch>
            <a:fillRect/>
          </a:stretch>
        </p:blipFill>
        <p:spPr>
          <a:xfrm>
            <a:off x="8906597" y="2353037"/>
            <a:ext cx="1944913" cy="1724301"/>
          </a:xfrm>
          <a:prstGeom prst="rect">
            <a:avLst/>
          </a:prstGeom>
        </p:spPr>
      </p:pic>
      <p:sp>
        <p:nvSpPr>
          <p:cNvPr id="11" name="Freeform: Shape 10">
            <a:extLst>
              <a:ext uri="{FF2B5EF4-FFF2-40B4-BE49-F238E27FC236}">
                <a16:creationId xmlns:a16="http://schemas.microsoft.com/office/drawing/2014/main" id="{1325ACAD-E0A3-13C0-AB56-35C138804262}"/>
              </a:ext>
            </a:extLst>
          </p:cNvPr>
          <p:cNvSpPr/>
          <p:nvPr/>
        </p:nvSpPr>
        <p:spPr>
          <a:xfrm>
            <a:off x="4366078" y="2800337"/>
            <a:ext cx="4690836" cy="475798"/>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7FF3661D-53D2-7A4F-93CD-B78748F0C252}"/>
              </a:ext>
            </a:extLst>
          </p:cNvPr>
          <p:cNvPicPr>
            <a:picLocks noChangeAspect="1"/>
          </p:cNvPicPr>
          <p:nvPr/>
        </p:nvPicPr>
        <p:blipFill rotWithShape="1">
          <a:blip r:embed="rId4"/>
          <a:srcRect l="27522" t="75315" r="57362" b="10796"/>
          <a:stretch/>
        </p:blipFill>
        <p:spPr>
          <a:xfrm>
            <a:off x="3287714" y="5670023"/>
            <a:ext cx="2387097" cy="58148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615EC2-066A-73AF-A7E8-BE0EC4584C95}"/>
                  </a:ext>
                </a:extLst>
              </p:cNvPr>
              <p:cNvSpPr txBox="1"/>
              <p:nvPr/>
            </p:nvSpPr>
            <p:spPr>
              <a:xfrm>
                <a:off x="5800051" y="6232370"/>
                <a:ext cx="5533694" cy="369332"/>
              </a:xfrm>
              <a:prstGeom prst="rect">
                <a:avLst/>
              </a:prstGeom>
              <a:noFill/>
            </p:spPr>
            <p:txBody>
              <a:bodyPr wrap="none" rtlCol="0">
                <a:spAutoFit/>
              </a:bodyPr>
              <a:lstStyle/>
              <a:p>
                <a:r>
                  <a:rPr lang="en-US" i="1" dirty="0">
                    <a:solidFill>
                      <a:schemeClr val="bg1">
                        <a:lumMod val="50000"/>
                      </a:schemeClr>
                    </a:solidFill>
                  </a:rPr>
                  <a:t>if constraint is not satisfied for structure </a:t>
                </a:r>
                <a14:m>
                  <m:oMath xmlns:m="http://schemas.openxmlformats.org/officeDocument/2006/math">
                    <m:r>
                      <a:rPr lang="en-US" b="0" i="1" smtClean="0">
                        <a:solidFill>
                          <a:schemeClr val="bg1">
                            <a:lumMod val="50000"/>
                          </a:schemeClr>
                        </a:solidFill>
                        <a:latin typeface="Cambria Math" panose="02040503050406030204" pitchFamily="18" charset="0"/>
                      </a:rPr>
                      <m:t>𝑠</m:t>
                    </m:r>
                  </m:oMath>
                </a14:m>
                <a:r>
                  <a:rPr lang="en-US" i="1" dirty="0">
                    <a:solidFill>
                      <a:schemeClr val="bg1">
                        <a:lumMod val="50000"/>
                      </a:schemeClr>
                    </a:solidFill>
                  </a:rPr>
                  <a:t>, else </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𝑠</m:t>
                        </m:r>
                      </m:sub>
                    </m:sSub>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𝑦</m:t>
                    </m:r>
                    <m:r>
                      <a:rPr lang="en-US" b="0" i="1" smtClean="0">
                        <a:solidFill>
                          <a:schemeClr val="bg1">
                            <a:lumMod val="50000"/>
                          </a:schemeClr>
                        </a:solidFill>
                        <a:latin typeface="Cambria Math" panose="02040503050406030204" pitchFamily="18" charset="0"/>
                      </a:rPr>
                      <m:t>)=0</m:t>
                    </m:r>
                  </m:oMath>
                </a14:m>
                <a:endParaRPr lang="en-US" i="1" dirty="0">
                  <a:solidFill>
                    <a:schemeClr val="bg1">
                      <a:lumMod val="50000"/>
                    </a:schemeClr>
                  </a:solidFill>
                </a:endParaRPr>
              </a:p>
            </p:txBody>
          </p:sp>
        </mc:Choice>
        <mc:Fallback xmlns="">
          <p:sp>
            <p:nvSpPr>
              <p:cNvPr id="15" name="TextBox 14">
                <a:extLst>
                  <a:ext uri="{FF2B5EF4-FFF2-40B4-BE49-F238E27FC236}">
                    <a16:creationId xmlns:a16="http://schemas.microsoft.com/office/drawing/2014/main" id="{17615EC2-066A-73AF-A7E8-BE0EC4584C95}"/>
                  </a:ext>
                </a:extLst>
              </p:cNvPr>
              <p:cNvSpPr txBox="1">
                <a:spLocks noRot="1" noChangeAspect="1" noMove="1" noResize="1" noEditPoints="1" noAdjustHandles="1" noChangeArrowheads="1" noChangeShapeType="1" noTextEdit="1"/>
              </p:cNvSpPr>
              <p:nvPr/>
            </p:nvSpPr>
            <p:spPr>
              <a:xfrm>
                <a:off x="5800051" y="6232370"/>
                <a:ext cx="5533694" cy="369332"/>
              </a:xfrm>
              <a:prstGeom prst="rect">
                <a:avLst/>
              </a:prstGeom>
              <a:blipFill>
                <a:blip r:embed="rId6"/>
                <a:stretch>
                  <a:fillRect l="-881" t="-8197" b="-24590"/>
                </a:stretch>
              </a:blipFill>
            </p:spPr>
            <p:txBody>
              <a:bodyPr/>
              <a:lstStyle/>
              <a:p>
                <a:r>
                  <a:rPr lang="en-US">
                    <a:noFill/>
                  </a:rPr>
                  <a:t> </a:t>
                </a:r>
              </a:p>
            </p:txBody>
          </p:sp>
        </mc:Fallback>
      </mc:AlternateContent>
      <p:sp>
        <p:nvSpPr>
          <p:cNvPr id="16" name="Freeform: Shape 15">
            <a:extLst>
              <a:ext uri="{FF2B5EF4-FFF2-40B4-BE49-F238E27FC236}">
                <a16:creationId xmlns:a16="http://schemas.microsoft.com/office/drawing/2014/main" id="{C932AA18-C77F-574F-F4F0-96298A8FD1C3}"/>
              </a:ext>
            </a:extLst>
          </p:cNvPr>
          <p:cNvSpPr/>
          <p:nvPr/>
        </p:nvSpPr>
        <p:spPr>
          <a:xfrm>
            <a:off x="4718512" y="6232370"/>
            <a:ext cx="1081539" cy="250237"/>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Oval 16">
            <a:extLst>
              <a:ext uri="{FF2B5EF4-FFF2-40B4-BE49-F238E27FC236}">
                <a16:creationId xmlns:a16="http://schemas.microsoft.com/office/drawing/2014/main" id="{BD62A1DA-6A7C-1BE1-B8C8-503B0494EB9A}"/>
              </a:ext>
            </a:extLst>
          </p:cNvPr>
          <p:cNvSpPr/>
          <p:nvPr/>
        </p:nvSpPr>
        <p:spPr>
          <a:xfrm>
            <a:off x="5295278"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58C2E0-15B4-1A5D-3EA7-5F15A0F45743}"/>
              </a:ext>
            </a:extLst>
          </p:cNvPr>
          <p:cNvSpPr/>
          <p:nvPr/>
        </p:nvSpPr>
        <p:spPr>
          <a:xfrm>
            <a:off x="7015019"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E4DA961-3C77-2ED4-B6C0-76D3AC7C59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8331" y="3790643"/>
            <a:ext cx="2678888" cy="940094"/>
          </a:xfrm>
          <a:prstGeom prst="rect">
            <a:avLst/>
          </a:prstGeom>
        </p:spPr>
      </p:pic>
      <p:sp>
        <p:nvSpPr>
          <p:cNvPr id="5" name="Freeform: Shape 4">
            <a:extLst>
              <a:ext uri="{FF2B5EF4-FFF2-40B4-BE49-F238E27FC236}">
                <a16:creationId xmlns:a16="http://schemas.microsoft.com/office/drawing/2014/main" id="{094CF3BE-FBDF-8C02-0587-52D67A4DF08C}"/>
              </a:ext>
            </a:extLst>
          </p:cNvPr>
          <p:cNvSpPr/>
          <p:nvPr/>
        </p:nvSpPr>
        <p:spPr>
          <a:xfrm>
            <a:off x="7591424" y="4258204"/>
            <a:ext cx="314325" cy="694796"/>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605796-6018-1525-19CD-67D8AF231D19}"/>
              </a:ext>
            </a:extLst>
          </p:cNvPr>
          <p:cNvSpPr/>
          <p:nvPr/>
        </p:nvSpPr>
        <p:spPr>
          <a:xfrm flipH="1">
            <a:off x="5092786" y="4516875"/>
            <a:ext cx="202491" cy="406402"/>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Current Workflow</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sp>
        <p:nvSpPr>
          <p:cNvPr id="7" name="TextBox 6">
            <a:extLst>
              <a:ext uri="{FF2B5EF4-FFF2-40B4-BE49-F238E27FC236}">
                <a16:creationId xmlns:a16="http://schemas.microsoft.com/office/drawing/2014/main" id="{3EB171EB-73A4-86DF-C0E6-20DAAFA7F39E}"/>
              </a:ext>
            </a:extLst>
          </p:cNvPr>
          <p:cNvSpPr txBox="1"/>
          <p:nvPr/>
        </p:nvSpPr>
        <p:spPr>
          <a:xfrm>
            <a:off x="4456546" y="4358247"/>
            <a:ext cx="2888932" cy="646331"/>
          </a:xfrm>
          <a:prstGeom prst="rect">
            <a:avLst/>
          </a:prstGeom>
          <a:noFill/>
        </p:spPr>
        <p:txBody>
          <a:bodyPr wrap="none" rtlCol="0">
            <a:spAutoFit/>
          </a:bodyPr>
          <a:lstStyle/>
          <a:p>
            <a:r>
              <a:rPr lang="en-US" b="1" dirty="0"/>
              <a:t>Input from dosimetrist</a:t>
            </a:r>
          </a:p>
          <a:p>
            <a:pPr marL="285750" indent="-285750">
              <a:buFont typeface="Arial" panose="020B0604020202020204" pitchFamily="34" charset="0"/>
              <a:buChar char="•"/>
            </a:pPr>
            <a:r>
              <a:rPr lang="en-US" dirty="0"/>
              <a:t>Weights of each objective</a:t>
            </a:r>
          </a:p>
        </p:txBody>
      </p:sp>
      <p:cxnSp>
        <p:nvCxnSpPr>
          <p:cNvPr id="9" name="Straight Arrow Connector 8">
            <a:extLst>
              <a:ext uri="{FF2B5EF4-FFF2-40B4-BE49-F238E27FC236}">
                <a16:creationId xmlns:a16="http://schemas.microsoft.com/office/drawing/2014/main" id="{D607E0DC-6139-758B-3009-DA510C6BEAE3}"/>
              </a:ext>
            </a:extLst>
          </p:cNvPr>
          <p:cNvCxnSpPr>
            <a:cxnSpLocks/>
            <a:stCxn id="7" idx="0"/>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19" name="Picture 18" descr="Icon&#10;&#10;Description automatically generated">
            <a:extLst>
              <a:ext uri="{FF2B5EF4-FFF2-40B4-BE49-F238E27FC236}">
                <a16:creationId xmlns:a16="http://schemas.microsoft.com/office/drawing/2014/main" id="{FB4FADFA-ED9C-6456-DB2D-A2DA1D54B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55" y="4206585"/>
            <a:ext cx="902391" cy="902391"/>
          </a:xfrm>
          <a:prstGeom prst="rect">
            <a:avLst/>
          </a:prstGeom>
        </p:spPr>
      </p:pic>
    </p:spTree>
    <p:extLst>
      <p:ext uri="{BB962C8B-B14F-4D97-AF65-F5344CB8AC3E}">
        <p14:creationId xmlns:p14="http://schemas.microsoft.com/office/powerpoint/2010/main" val="377217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Automatization </a:t>
            </a:r>
            <a:r>
              <a:rPr lang="en-US" i="1" dirty="0"/>
              <a:t>(work in progress)</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cxnSp>
        <p:nvCxnSpPr>
          <p:cNvPr id="9" name="Straight Arrow Connector 8">
            <a:extLst>
              <a:ext uri="{FF2B5EF4-FFF2-40B4-BE49-F238E27FC236}">
                <a16:creationId xmlns:a16="http://schemas.microsoft.com/office/drawing/2014/main" id="{D607E0DC-6139-758B-3009-DA510C6BEAE3}"/>
              </a:ext>
            </a:extLst>
          </p:cNvPr>
          <p:cNvCxnSpPr>
            <a:cxnSpLocks/>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DF549EFF-79A9-D340-E1B2-D013FEFB7CCE}"/>
              </a:ext>
            </a:extLst>
          </p:cNvPr>
          <p:cNvSpPr/>
          <p:nvPr/>
        </p:nvSpPr>
        <p:spPr>
          <a:xfrm>
            <a:off x="5015000" y="4339873"/>
            <a:ext cx="1772024" cy="113758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RL Agent</a:t>
            </a:r>
          </a:p>
          <a:p>
            <a:pPr algn="ctr"/>
            <a:endParaRPr lang="en-US" dirty="0"/>
          </a:p>
          <a:p>
            <a:pPr algn="ctr"/>
            <a:endParaRPr lang="en-US" dirty="0"/>
          </a:p>
          <a:p>
            <a:pPr algn="ctr"/>
            <a:endParaRPr lang="en-US" dirty="0"/>
          </a:p>
        </p:txBody>
      </p: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21" name="Graphic 20">
            <a:extLst>
              <a:ext uri="{FF2B5EF4-FFF2-40B4-BE49-F238E27FC236}">
                <a16:creationId xmlns:a16="http://schemas.microsoft.com/office/drawing/2014/main" id="{22DFD068-57AE-A272-1392-1BD4F92C83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69304" y="4689142"/>
            <a:ext cx="663413" cy="663413"/>
          </a:xfrm>
          <a:prstGeom prst="rect">
            <a:avLst/>
          </a:prstGeom>
        </p:spPr>
      </p:pic>
      <p:sp>
        <p:nvSpPr>
          <p:cNvPr id="16" name="TextBox 15">
            <a:extLst>
              <a:ext uri="{FF2B5EF4-FFF2-40B4-BE49-F238E27FC236}">
                <a16:creationId xmlns:a16="http://schemas.microsoft.com/office/drawing/2014/main" id="{7814A0C3-A6CC-2839-AD96-C8DF41848A07}"/>
              </a:ext>
            </a:extLst>
          </p:cNvPr>
          <p:cNvSpPr txBox="1"/>
          <p:nvPr/>
        </p:nvSpPr>
        <p:spPr>
          <a:xfrm>
            <a:off x="820230" y="4723997"/>
            <a:ext cx="3325269" cy="369332"/>
          </a:xfrm>
          <a:prstGeom prst="rect">
            <a:avLst/>
          </a:prstGeom>
          <a:noFill/>
        </p:spPr>
        <p:txBody>
          <a:bodyPr wrap="none" rtlCol="0">
            <a:spAutoFit/>
          </a:bodyPr>
          <a:lstStyle/>
          <a:p>
            <a:r>
              <a:rPr lang="en-US" b="1" dirty="0"/>
              <a:t>Learning </a:t>
            </a:r>
            <a:r>
              <a:rPr lang="en-US" dirty="0"/>
              <a:t>based on previous cases</a:t>
            </a:r>
          </a:p>
        </p:txBody>
      </p:sp>
      <p:cxnSp>
        <p:nvCxnSpPr>
          <p:cNvPr id="17" name="Straight Arrow Connector 16">
            <a:extLst>
              <a:ext uri="{FF2B5EF4-FFF2-40B4-BE49-F238E27FC236}">
                <a16:creationId xmlns:a16="http://schemas.microsoft.com/office/drawing/2014/main" id="{FB8AB335-3B2D-ABD5-CF72-1E3D0D53E5EF}"/>
              </a:ext>
            </a:extLst>
          </p:cNvPr>
          <p:cNvCxnSpPr>
            <a:cxnSpLocks/>
            <a:stCxn id="16" idx="3"/>
          </p:cNvCxnSpPr>
          <p:nvPr/>
        </p:nvCxnSpPr>
        <p:spPr>
          <a:xfrm>
            <a:off x="4145499" y="4908663"/>
            <a:ext cx="869501" cy="1"/>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08D3897C-AFAA-6A0A-BAA7-1A136E6A4C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1602" y="5093329"/>
            <a:ext cx="1011234" cy="1011234"/>
          </a:xfrm>
          <a:prstGeom prst="rect">
            <a:avLst/>
          </a:prstGeom>
        </p:spPr>
      </p:pic>
    </p:spTree>
    <p:extLst>
      <p:ext uri="{BB962C8B-B14F-4D97-AF65-F5344CB8AC3E}">
        <p14:creationId xmlns:p14="http://schemas.microsoft.com/office/powerpoint/2010/main" val="2698306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DE3B-A596-A684-5C63-B0F76977F346}"/>
              </a:ext>
            </a:extLst>
          </p:cNvPr>
          <p:cNvSpPr>
            <a:spLocks noGrp="1"/>
          </p:cNvSpPr>
          <p:nvPr>
            <p:ph type="ctrTitle"/>
          </p:nvPr>
        </p:nvSpPr>
        <p:spPr>
          <a:xfrm>
            <a:off x="1524000" y="2471366"/>
            <a:ext cx="9144000" cy="1038596"/>
          </a:xfrm>
        </p:spPr>
        <p:txBody>
          <a:bodyPr/>
          <a:lstStyle/>
          <a:p>
            <a:r>
              <a:rPr lang="en-US" dirty="0"/>
              <a:t>Thank You</a:t>
            </a:r>
          </a:p>
        </p:txBody>
      </p:sp>
      <p:pic>
        <p:nvPicPr>
          <p:cNvPr id="13" name="Graphic 12">
            <a:extLst>
              <a:ext uri="{FF2B5EF4-FFF2-40B4-BE49-F238E27FC236}">
                <a16:creationId xmlns:a16="http://schemas.microsoft.com/office/drawing/2014/main" id="{8A19E934-A8DE-C784-A033-38309D2870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2440" y="5469454"/>
            <a:ext cx="2002802" cy="1038596"/>
          </a:xfrm>
          <a:prstGeom prst="rect">
            <a:avLst/>
          </a:prstGeom>
        </p:spPr>
      </p:pic>
      <p:pic>
        <p:nvPicPr>
          <p:cNvPr id="14" name="Graphic 13">
            <a:extLst>
              <a:ext uri="{FF2B5EF4-FFF2-40B4-BE49-F238E27FC236}">
                <a16:creationId xmlns:a16="http://schemas.microsoft.com/office/drawing/2014/main" id="{93966E87-F50C-AD69-938B-2149B9AE29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7592" y="5464691"/>
            <a:ext cx="1038596" cy="1038596"/>
          </a:xfrm>
          <a:prstGeom prst="rect">
            <a:avLst/>
          </a:prstGeom>
        </p:spPr>
      </p:pic>
      <p:pic>
        <p:nvPicPr>
          <p:cNvPr id="15" name="Graphic 14">
            <a:extLst>
              <a:ext uri="{FF2B5EF4-FFF2-40B4-BE49-F238E27FC236}">
                <a16:creationId xmlns:a16="http://schemas.microsoft.com/office/drawing/2014/main" id="{2E484C52-9B3A-CAE8-7AF4-AAFB312E4B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04772" y="5638396"/>
            <a:ext cx="1935318" cy="691185"/>
          </a:xfrm>
          <a:prstGeom prst="rect">
            <a:avLst/>
          </a:prstGeom>
        </p:spPr>
      </p:pic>
      <p:pic>
        <p:nvPicPr>
          <p:cNvPr id="16" name="Graphic 15">
            <a:extLst>
              <a:ext uri="{FF2B5EF4-FFF2-40B4-BE49-F238E27FC236}">
                <a16:creationId xmlns:a16="http://schemas.microsoft.com/office/drawing/2014/main" id="{798F9849-3B71-9C7A-FD41-69D46AAAFA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812" y="5308344"/>
            <a:ext cx="1801720" cy="1351290"/>
          </a:xfrm>
          <a:prstGeom prst="rect">
            <a:avLst/>
          </a:prstGeom>
        </p:spPr>
      </p:pic>
      <p:pic>
        <p:nvPicPr>
          <p:cNvPr id="17" name="Graphic 16">
            <a:extLst>
              <a:ext uri="{FF2B5EF4-FFF2-40B4-BE49-F238E27FC236}">
                <a16:creationId xmlns:a16="http://schemas.microsoft.com/office/drawing/2014/main" id="{6A1FB537-67A9-C3D7-952E-F95FE1F775B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49882" y="5561142"/>
            <a:ext cx="2192540" cy="845694"/>
          </a:xfrm>
          <a:prstGeom prst="rect">
            <a:avLst/>
          </a:prstGeom>
        </p:spPr>
      </p:pic>
      <p:pic>
        <p:nvPicPr>
          <p:cNvPr id="18" name="Graphic 17">
            <a:extLst>
              <a:ext uri="{FF2B5EF4-FFF2-40B4-BE49-F238E27FC236}">
                <a16:creationId xmlns:a16="http://schemas.microsoft.com/office/drawing/2014/main" id="{A60073C9-486D-D8AE-1D1B-46B5CE29B4B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812" y="198366"/>
            <a:ext cx="2381791" cy="793930"/>
          </a:xfrm>
          <a:prstGeom prst="rect">
            <a:avLst/>
          </a:prstGeom>
        </p:spPr>
      </p:pic>
      <p:pic>
        <p:nvPicPr>
          <p:cNvPr id="19" name="Graphic 18">
            <a:extLst>
              <a:ext uri="{FF2B5EF4-FFF2-40B4-BE49-F238E27FC236}">
                <a16:creationId xmlns:a16="http://schemas.microsoft.com/office/drawing/2014/main" id="{AAD7CF7A-E86C-A75C-3155-F15C41FA4AD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35248" y="197432"/>
            <a:ext cx="1887610" cy="793930"/>
          </a:xfrm>
          <a:prstGeom prst="rect">
            <a:avLst/>
          </a:prstGeom>
        </p:spPr>
      </p:pic>
      <p:pic>
        <p:nvPicPr>
          <p:cNvPr id="20" name="Graphic 19">
            <a:extLst>
              <a:ext uri="{FF2B5EF4-FFF2-40B4-BE49-F238E27FC236}">
                <a16:creationId xmlns:a16="http://schemas.microsoft.com/office/drawing/2014/main" id="{9205C8F2-95FB-C2A2-0E14-7A644A502C5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90503" y="197431"/>
            <a:ext cx="2126082" cy="795875"/>
          </a:xfrm>
          <a:prstGeom prst="rect">
            <a:avLst/>
          </a:prstGeom>
        </p:spPr>
      </p:pic>
      <p:pic>
        <p:nvPicPr>
          <p:cNvPr id="21" name="Graphic 20">
            <a:extLst>
              <a:ext uri="{FF2B5EF4-FFF2-40B4-BE49-F238E27FC236}">
                <a16:creationId xmlns:a16="http://schemas.microsoft.com/office/drawing/2014/main" id="{BF1B49EF-133F-CD64-F1BE-69DEB197F7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84231" y="196459"/>
            <a:ext cx="2921957" cy="795875"/>
          </a:xfrm>
          <a:prstGeom prst="rect">
            <a:avLst/>
          </a:prstGeom>
        </p:spPr>
      </p:pic>
    </p:spTree>
    <p:extLst>
      <p:ext uri="{BB962C8B-B14F-4D97-AF65-F5344CB8AC3E}">
        <p14:creationId xmlns:p14="http://schemas.microsoft.com/office/powerpoint/2010/main" val="1555018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683</Words>
  <Application>Microsoft Office PowerPoint</Application>
  <PresentationFormat>Widescreen</PresentationFormat>
  <Paragraphs>136</Paragraphs>
  <Slides>24</Slides>
  <Notes>15</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Cambria Math</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vt:lpstr>
      <vt:lpstr>Targeting the tumor </vt:lpstr>
      <vt:lpstr>Multi-Leaf Collimator</vt:lpstr>
      <vt:lpstr>Spreading rays</vt:lpstr>
      <vt:lpstr>Dose Spread</vt:lpstr>
      <vt:lpstr>Irradiation strategy</vt:lpstr>
      <vt:lpstr>Delivering irradiation</vt:lpstr>
      <vt:lpstr>Delivering discretized dose</vt:lpstr>
      <vt:lpstr>Problem statement</vt:lpstr>
      <vt:lpstr>Mathematical formulation</vt:lpstr>
      <vt:lpstr>Mathematical formulation</vt:lpstr>
      <vt:lpstr>Current Workflow</vt:lpstr>
      <vt:lpstr>Automatization (work in progress)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34</cp:revision>
  <dcterms:created xsi:type="dcterms:W3CDTF">2023-06-01T11:33:31Z</dcterms:created>
  <dcterms:modified xsi:type="dcterms:W3CDTF">2023-06-15T07:52:51Z</dcterms:modified>
</cp:coreProperties>
</file>